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99" r:id="rId2"/>
    <p:sldId id="325" r:id="rId3"/>
    <p:sldId id="331" r:id="rId4"/>
    <p:sldId id="327" r:id="rId5"/>
    <p:sldId id="326" r:id="rId6"/>
    <p:sldId id="332" r:id="rId7"/>
    <p:sldId id="333" r:id="rId8"/>
    <p:sldId id="334" r:id="rId9"/>
    <p:sldId id="335" r:id="rId10"/>
    <p:sldId id="336" r:id="rId11"/>
    <p:sldId id="337" r:id="rId12"/>
    <p:sldId id="338" r:id="rId13"/>
    <p:sldId id="339" r:id="rId14"/>
    <p:sldId id="328" r:id="rId15"/>
    <p:sldId id="329" r:id="rId16"/>
    <p:sldId id="330" r:id="rId17"/>
    <p:sldId id="302" r:id="rId18"/>
    <p:sldId id="272" r:id="rId19"/>
  </p:sldIdLst>
  <p:sldSz cx="12192000" cy="6858000"/>
  <p:notesSz cx="9601200" cy="73152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4830" autoAdjust="0"/>
  </p:normalViewPr>
  <p:slideViewPr>
    <p:cSldViewPr snapToGrid="0" showGuides="1">
      <p:cViewPr varScale="1">
        <p:scale>
          <a:sx n="94" d="100"/>
          <a:sy n="94" d="100"/>
        </p:scale>
        <p:origin x="1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a:t>[</a:t>
            </a:r>
          </a:p>
        </p:txBody>
      </p:sp>
    </p:spTree>
    <p:extLst>
      <p:ext uri="{BB962C8B-B14F-4D97-AF65-F5344CB8AC3E}">
        <p14:creationId xmlns:p14="http://schemas.microsoft.com/office/powerpoint/2010/main" val="3182187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br>
              <a:rPr lang="en-US" dirty="0"/>
            </a:br>
            <a:endParaRPr lang="es-ES" dirty="0"/>
          </a:p>
        </p:txBody>
      </p:sp>
    </p:spTree>
    <p:extLst>
      <p:ext uri="{BB962C8B-B14F-4D97-AF65-F5344CB8AC3E}">
        <p14:creationId xmlns:p14="http://schemas.microsoft.com/office/powerpoint/2010/main" val="3574415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There are no districts with invalid data. </a:t>
            </a:r>
          </a:p>
        </p:txBody>
      </p:sp>
    </p:spTree>
    <p:extLst>
      <p:ext uri="{BB962C8B-B14F-4D97-AF65-F5344CB8AC3E}">
        <p14:creationId xmlns:p14="http://schemas.microsoft.com/office/powerpoint/2010/main" val="35764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Now that we understand the legend, let's focus on our map. You can see that it is very easy to identify those districts that have a high vaccination coverage versus those that do not. </a:t>
            </a:r>
            <a:br>
              <a:rPr lang="en-US" dirty="0"/>
            </a:br>
            <a:endParaRPr lang="es-ES" dirty="0"/>
          </a:p>
        </p:txBody>
      </p:sp>
    </p:spTree>
    <p:extLst>
      <p:ext uri="{BB962C8B-B14F-4D97-AF65-F5344CB8AC3E}">
        <p14:creationId xmlns:p14="http://schemas.microsoft.com/office/powerpoint/2010/main" val="3869167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By hovering over a district we can see the actual value of the data item in this case, the BCG coverage rate. What if we want to view the data from the thematic layer in a table, rather than having to hover over each district to get the values? You can do that in the thematic layer card, click on the ellipsis icon to display the more actions menu and select show data table. Now you can see the data table under the map.</a:t>
            </a:r>
            <a:br>
              <a:rPr lang="en-US" dirty="0"/>
            </a:br>
            <a:endParaRPr lang="es-ES" dirty="0"/>
          </a:p>
        </p:txBody>
      </p:sp>
    </p:spTree>
    <p:extLst>
      <p:ext uri="{BB962C8B-B14F-4D97-AF65-F5344CB8AC3E}">
        <p14:creationId xmlns:p14="http://schemas.microsoft.com/office/powerpoint/2010/main" val="1025847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 data table shows all of the underlying data related to the data you have selected in the thematic layer. In this case, we are working with an indicator EPI BCG coverage, and we can see that the data table displays all of the values for this indicator, the legend class it belongs to, and all of the relevant organization unit information. The data table is dynamic, which allows you to sort by any column by ascending or descending order. You can use the column headers as filters as well.</a:t>
            </a:r>
          </a:p>
        </p:txBody>
      </p:sp>
    </p:spTree>
    <p:extLst>
      <p:ext uri="{BB962C8B-B14F-4D97-AF65-F5344CB8AC3E}">
        <p14:creationId xmlns:p14="http://schemas.microsoft.com/office/powerpoint/2010/main" val="224309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For example if we only want to view the districts whose parent organization unit is food region, we can filter on food. Notice that the map also updates with the districts that are filtered. Let's remove the filter and close the data table by clicking on the more actions menu, and selecting hide data table to return to our original map view. </a:t>
            </a:r>
            <a:br>
              <a:rPr lang="en-US" dirty="0"/>
            </a:br>
            <a:endParaRPr lang="es-ES" dirty="0"/>
          </a:p>
        </p:txBody>
      </p:sp>
    </p:spTree>
    <p:extLst>
      <p:ext uri="{BB962C8B-B14F-4D97-AF65-F5344CB8AC3E}">
        <p14:creationId xmlns:p14="http://schemas.microsoft.com/office/powerpoint/2010/main" val="2565905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sz="2400" dirty="0"/>
              <a:t>In summary, map legends help us understand and interpret the data in a map to make informed decisions. Data from maps can also be shown as tables and filters can be added to the map through the data table.</a:t>
            </a:r>
            <a:br>
              <a:rPr lang="en-US" sz="2400" dirty="0"/>
            </a:br>
            <a:br>
              <a:rPr lang="en-US" sz="2400" dirty="0"/>
            </a:br>
            <a:br>
              <a:rPr lang="en-US" dirty="0"/>
            </a:br>
            <a:endParaRPr lang="en-US" dirty="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noProof="0" dirty="0"/>
              <a:t>In previous videos, we created a map in the DHIS2 maps app by selecting a base map, adding a boundary layer, and a thematic layer that shows the coverage for BCG vaccines by districts, in training land for the year 2020.</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 this video, we will focus on how to read our map and interpret its legend. </a:t>
            </a:r>
          </a:p>
        </p:txBody>
      </p:sp>
    </p:spTree>
    <p:extLst>
      <p:ext uri="{BB962C8B-B14F-4D97-AF65-F5344CB8AC3E}">
        <p14:creationId xmlns:p14="http://schemas.microsoft.com/office/powerpoint/2010/main" val="220902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sz="2400" noProof="0" dirty="0"/>
              <a:t>A map legend conveys the meaning of symbols and colors on a map. When we read and interpret a map legend, we can understand what the data are telling us. Let's check the legend selection we made for this map. In the thematic layer card, click on the pencil icon to edit this layer. In the style tab, the predefined color legend is selected, and under legend set EPI coverage was chosen. This means that the map will show the classification, number of classes, and color scheme as predefined for legend called EPI coverage. These predefined legends are configured by administrators. Click cancel to come back to our map. What is the map legend telling us? First, it has five classes of BCG coverage. </a:t>
            </a:r>
            <a:br>
              <a:rPr lang="en-US" sz="2400" noProof="0" dirty="0"/>
            </a:br>
            <a:endParaRPr lang="en-US" sz="1800" b="0" i="0" u="none" strike="noStrike" noProof="0" dirty="0">
              <a:solidFill>
                <a:srgbClr val="000000"/>
              </a:solidFill>
              <a:effectLst/>
              <a:latin typeface="Lato" panose="020F0502020204030203" pitchFamily="34" charset="0"/>
            </a:endParaRPr>
          </a:p>
          <a:p>
            <a:pPr rtl="0">
              <a:spcBef>
                <a:spcPts val="0"/>
              </a:spcBef>
              <a:spcAft>
                <a:spcPts val="0"/>
              </a:spcAft>
            </a:pPr>
            <a:endParaRPr lang="en-US" b="0" noProof="0" dirty="0">
              <a:effectLst/>
            </a:endParaRPr>
          </a:p>
          <a:p>
            <a:br>
              <a:rPr lang="en-US" noProof="0" dirty="0"/>
            </a:br>
            <a:endParaRPr lang="en-US" noProof="0" dirty="0"/>
          </a:p>
        </p:txBody>
      </p:sp>
    </p:spTree>
    <p:extLst>
      <p:ext uri="{BB962C8B-B14F-4D97-AF65-F5344CB8AC3E}">
        <p14:creationId xmlns:p14="http://schemas.microsoft.com/office/powerpoint/2010/main" val="1118496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Low, from zero to 70%, mid, between 70 and 80%, high, between 80 and 90%, highest, between 90 and 100% and a fifth level called invalid that goes from 100 to 1000. An organization unit will fall into this class if it has a coverage over 100%, which suggests an error in the data values.</a:t>
            </a:r>
          </a:p>
        </p:txBody>
      </p:sp>
    </p:spTree>
    <p:extLst>
      <p:ext uri="{BB962C8B-B14F-4D97-AF65-F5344CB8AC3E}">
        <p14:creationId xmlns:p14="http://schemas.microsoft.com/office/powerpoint/2010/main" val="3319454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On the left, you can see the color assigned to each level. The colors relate to the classification of the data. </a:t>
            </a:r>
          </a:p>
        </p:txBody>
      </p:sp>
    </p:spTree>
    <p:extLst>
      <p:ext uri="{BB962C8B-B14F-4D97-AF65-F5344CB8AC3E}">
        <p14:creationId xmlns:p14="http://schemas.microsoft.com/office/powerpoint/2010/main" val="133117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For example the green colors signify a higher level of vaccine coverage, which is a goal to reach within the district. While the orange and red indicate areas of lower coverage. This type of legend makes it easy to view data based on project targets or goals. </a:t>
            </a:r>
          </a:p>
        </p:txBody>
      </p:sp>
    </p:spTree>
    <p:extLst>
      <p:ext uri="{BB962C8B-B14F-4D97-AF65-F5344CB8AC3E}">
        <p14:creationId xmlns:p14="http://schemas.microsoft.com/office/powerpoint/2010/main" val="2504643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Next to each level on the right, we can see the number of organization units in this case, districts, that fall into those classes. So we have two districts with low API BCG coverage, two with mid coverage, five with high coverage, and three with highest coverage. </a:t>
            </a:r>
          </a:p>
        </p:txBody>
      </p:sp>
    </p:spTree>
    <p:extLst>
      <p:ext uri="{BB962C8B-B14F-4D97-AF65-F5344CB8AC3E}">
        <p14:creationId xmlns:p14="http://schemas.microsoft.com/office/powerpoint/2010/main" val="727225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64984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1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ags" Target="../tags/tag1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1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1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1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17.xml"/><Relationship Id="rId6" Type="http://schemas.openxmlformats.org/officeDocument/2006/relationships/image" Target="../media/image26.png"/><Relationship Id="rId5" Type="http://schemas.openxmlformats.org/officeDocument/2006/relationships/notesSlide" Target="../notesSlides/notesSlide16.xml"/><Relationship Id="rId4"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ags" Target="../tags/tag6.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ags" Target="../tags/tag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ags" Target="../tags/tag8.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1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7"/>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map: Interpreting legends and data tables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id="5" name="Picture 4" descr="Diagram&#10;&#10;Description automatically generated">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Graphic 2" descr="Arrow: Straight with solid fill">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3441" y="2212054"/>
            <a:ext cx="793084" cy="793084"/>
          </a:xfrm>
          <a:prstGeom prst="rect">
            <a:avLst/>
          </a:prstGeom>
        </p:spPr>
      </p:pic>
      <p:sp>
        <p:nvSpPr>
          <p:cNvPr id="13" name="Rectangle 12">
            <a:extLst>
              <a:ext uri="{FF2B5EF4-FFF2-40B4-BE49-F238E27FC236}">
                <a16:creationId xmlns:a16="http://schemas.microsoft.com/office/drawing/2014/main" id="{3B0A4BA5-29BD-4E21-B3C8-12EF014A2AFF}"/>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angle 14">
            <a:extLst>
              <a:ext uri="{FF2B5EF4-FFF2-40B4-BE49-F238E27FC236}">
                <a16:creationId xmlns:a16="http://schemas.microsoft.com/office/drawing/2014/main" id="{C1709742-AE5B-4FFC-89FF-07C60B0E689C}"/>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991996668"/>
      </p:ext>
    </p:extLst>
  </p:cSld>
  <p:clrMapOvr>
    <a:masterClrMapping/>
  </p:clrMapOvr>
  <mc:AlternateContent xmlns:mc="http://schemas.openxmlformats.org/markup-compatibility/2006" xmlns:p159="http://schemas.microsoft.com/office/powerpoint/2015/09/main">
    <mc:Choice Requires="p159">
      <p:transition spd="med" advTm="1860">
        <p159:morph option="byObject"/>
      </p:transition>
    </mc:Choice>
    <mc:Fallback xmlns="">
      <p:transition spd="med" advTm="186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id="5" name="Picture 4" descr="Diagram&#10;&#10;Description automatically generated">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Graphic 2" descr="Arrow: Straight with solid fill">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481263"/>
            <a:ext cx="793084" cy="793084"/>
          </a:xfrm>
          <a:prstGeom prst="rect">
            <a:avLst/>
          </a:prstGeom>
        </p:spPr>
      </p:pic>
      <p:sp>
        <p:nvSpPr>
          <p:cNvPr id="13" name="Rectangle 12">
            <a:extLst>
              <a:ext uri="{FF2B5EF4-FFF2-40B4-BE49-F238E27FC236}">
                <a16:creationId xmlns:a16="http://schemas.microsoft.com/office/drawing/2014/main" id="{74D229E6-6C7E-4E17-90BA-03518659A05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angle 14">
            <a:extLst>
              <a:ext uri="{FF2B5EF4-FFF2-40B4-BE49-F238E27FC236}">
                <a16:creationId xmlns:a16="http://schemas.microsoft.com/office/drawing/2014/main" id="{9CE54CF5-6095-40D8-B4B6-3D76C91A0987}"/>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725587450"/>
      </p:ext>
    </p:extLst>
  </p:cSld>
  <p:clrMapOvr>
    <a:masterClrMapping/>
  </p:clrMapOvr>
  <mc:AlternateContent xmlns:mc="http://schemas.openxmlformats.org/markup-compatibility/2006" xmlns:p159="http://schemas.microsoft.com/office/powerpoint/2015/09/main">
    <mc:Choice Requires="p159">
      <p:transition spd="med" advTm="3890">
        <p159:morph option="byObject"/>
      </p:transition>
    </mc:Choice>
    <mc:Fallback xmlns="">
      <p:transition spd="med" advTm="389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id="5" name="Picture 4" descr="Diagram&#10;&#10;Description automatically generated">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Arrow: Straight with solid fill">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747963"/>
            <a:ext cx="793084" cy="793084"/>
          </a:xfrm>
          <a:prstGeom prst="rect">
            <a:avLst/>
          </a:prstGeom>
        </p:spPr>
      </p:pic>
      <p:sp>
        <p:nvSpPr>
          <p:cNvPr id="13" name="Rectangle 12">
            <a:extLst>
              <a:ext uri="{FF2B5EF4-FFF2-40B4-BE49-F238E27FC236}">
                <a16:creationId xmlns:a16="http://schemas.microsoft.com/office/drawing/2014/main" id="{5A9EF965-9A9B-4D8B-8A5C-4C7397183A9D}"/>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BDAFA7A-F596-457E-B2D1-BB406297B5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21769897"/>
      </p:ext>
    </p:extLst>
  </p:cSld>
  <p:clrMapOvr>
    <a:masterClrMapping/>
  </p:clrMapOvr>
  <mc:AlternateContent xmlns:mc="http://schemas.openxmlformats.org/markup-compatibility/2006" xmlns:p159="http://schemas.microsoft.com/office/powerpoint/2015/09/main">
    <mc:Choice Requires="p159">
      <p:transition spd="med" advTm="3440">
        <p159:morph option="byObject"/>
      </p:transition>
    </mc:Choice>
    <mc:Fallback xmlns="">
      <p:transition spd="med" advTm="344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98AE9A-8737-44BA-AB66-0DB8FB222C61}"/>
              </a:ext>
            </a:extLst>
          </p:cNvPr>
          <p:cNvGrpSpPr/>
          <p:nvPr/>
        </p:nvGrpSpPr>
        <p:grpSpPr>
          <a:xfrm>
            <a:off x="-1943323" y="-1093119"/>
            <a:ext cx="16078646" cy="9044238"/>
            <a:chOff x="-1604206" y="-1283368"/>
            <a:chExt cx="16078646" cy="9044238"/>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06" y="-1283368"/>
              <a:ext cx="16078646" cy="9044238"/>
              <a:chOff x="-401050" y="-1090863"/>
              <a:chExt cx="16078646" cy="9044238"/>
            </a:xfrm>
          </p:grpSpPr>
          <p:pic>
            <p:nvPicPr>
              <p:cNvPr id="5" name="Picture 4" descr="Diagram&#10;&#10;Description automatically generated">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50"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6802494"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89FA61D2-AA00-4407-A9A0-5B10E3C5FC49}"/>
                </a:ext>
              </a:extLst>
            </p:cNvPr>
            <p:cNvSpPr/>
            <p:nvPr/>
          </p:nvSpPr>
          <p:spPr>
            <a:xfrm>
              <a:off x="1571368" y="304595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524A72-4D95-4B0A-B98C-135FB618E92E}"/>
                </a:ext>
              </a:extLst>
            </p:cNvPr>
            <p:cNvSpPr/>
            <p:nvPr/>
          </p:nvSpPr>
          <p:spPr>
            <a:xfrm>
              <a:off x="9770457" y="3133814"/>
              <a:ext cx="379314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206272085"/>
      </p:ext>
    </p:extLst>
  </p:cSld>
  <p:clrMapOvr>
    <a:masterClrMapping/>
  </p:clrMapOvr>
  <mc:AlternateContent xmlns:mc="http://schemas.openxmlformats.org/markup-compatibility/2006" xmlns:p14="http://schemas.microsoft.com/office/powerpoint/2010/main">
    <mc:Choice Requires="p14">
      <p:transition p14:dur="0" advTm="12768"/>
    </mc:Choice>
    <mc:Fallback xmlns="">
      <p:transition advTm="12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250" fill="hold"/>
                                        <p:tgtEl>
                                          <p:spTgt spid="2"/>
                                        </p:tgtEl>
                                      </p:cBhvr>
                                      <p:by x="76000" y="76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DC2F-7E66-4342-75BD-E74D02B896D3}"/>
              </a:ext>
            </a:extLst>
          </p:cNvPr>
          <p:cNvSpPr txBox="1"/>
          <p:nvPr/>
        </p:nvSpPr>
        <p:spPr>
          <a:xfrm>
            <a:off x="4763069" y="3575713"/>
            <a:ext cx="164820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2</a:t>
            </a:r>
          </a:p>
        </p:txBody>
      </p:sp>
    </p:spTree>
    <p:custDataLst>
      <p:tags r:id="rId1"/>
    </p:custDataLst>
    <p:extLst>
      <p:ext uri="{BB962C8B-B14F-4D97-AF65-F5344CB8AC3E}">
        <p14:creationId xmlns:p14="http://schemas.microsoft.com/office/powerpoint/2010/main" val="682853617"/>
      </p:ext>
    </p:extLst>
  </p:cSld>
  <p:clrMapOvr>
    <a:masterClrMapping/>
  </p:clrMapOvr>
  <p:transition spd="med" advTm="323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4846F213-B785-4276-9519-A208A9E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C18DDE2-7B2C-4DA2-AC55-5B00101FE59C}"/>
              </a:ext>
            </a:extLst>
          </p:cNvPr>
          <p:cNvSpPr/>
          <p:nvPr/>
        </p:nvSpPr>
        <p:spPr>
          <a:xfrm>
            <a:off x="2572512" y="3429000"/>
            <a:ext cx="487680" cy="460248"/>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153C7BA-8797-484E-84E0-E5CD4708A471}"/>
              </a:ext>
            </a:extLst>
          </p:cNvPr>
          <p:cNvSpPr/>
          <p:nvPr/>
        </p:nvSpPr>
        <p:spPr>
          <a:xfrm>
            <a:off x="4813301" y="4432300"/>
            <a:ext cx="6730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C62C389-463F-4C76-8EFA-468B56CB9680}"/>
              </a:ext>
            </a:extLst>
          </p:cNvPr>
          <p:cNvSpPr/>
          <p:nvPr/>
        </p:nvSpPr>
        <p:spPr>
          <a:xfrm>
            <a:off x="2355567" y="201537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E8368F-1EBD-45ED-9E8C-44BBE1AB6104}"/>
              </a:ext>
            </a:extLst>
          </p:cNvPr>
          <p:cNvSpPr txBox="1"/>
          <p:nvPr/>
        </p:nvSpPr>
        <p:spPr>
          <a:xfrm>
            <a:off x="2655348" y="2459708"/>
            <a:ext cx="2455272" cy="461665"/>
          </a:xfrm>
          <a:prstGeom prst="rect">
            <a:avLst/>
          </a:prstGeom>
          <a:noFill/>
        </p:spPr>
        <p:txBody>
          <a:bodyPr wrap="square">
            <a:spAutoFit/>
          </a:bodyPr>
          <a:lstStyle/>
          <a:p>
            <a:pPr>
              <a:buClr>
                <a:schemeClr val="accent1"/>
              </a:buClr>
            </a:pPr>
            <a:r>
              <a:rPr lang="en-US" sz="2400">
                <a:solidFill>
                  <a:srgbClr val="000000"/>
                </a:solidFill>
              </a:rPr>
              <a:t>Thematic layer</a:t>
            </a:r>
            <a:endParaRPr lang="en-US" sz="2400"/>
          </a:p>
        </p:txBody>
      </p:sp>
      <p:sp>
        <p:nvSpPr>
          <p:cNvPr id="7" name="Right Brace 6">
            <a:extLst>
              <a:ext uri="{FF2B5EF4-FFF2-40B4-BE49-F238E27FC236}">
                <a16:creationId xmlns:a16="http://schemas.microsoft.com/office/drawing/2014/main" id="{633F0250-B5E0-425F-9167-B90E5350E5FD}"/>
              </a:ext>
            </a:extLst>
          </p:cNvPr>
          <p:cNvSpPr/>
          <p:nvPr/>
        </p:nvSpPr>
        <p:spPr>
          <a:xfrm>
            <a:off x="2355567" y="2002589"/>
            <a:ext cx="312981" cy="1379437"/>
          </a:xfrm>
          <a:prstGeom prst="rightBrace">
            <a:avLst>
              <a:gd name="adj1" fmla="val 48355"/>
              <a:gd name="adj2" fmla="val 50000"/>
            </a:avLst>
          </a:prstGeom>
          <a:ln w="3175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B411C35D-4BF7-49A8-A9EE-D9B15CC59E4E}"/>
              </a:ext>
            </a:extLst>
          </p:cNvPr>
          <p:cNvSpPr/>
          <p:nvPr/>
        </p:nvSpPr>
        <p:spPr>
          <a:xfrm>
            <a:off x="200408" y="1866900"/>
            <a:ext cx="1679192" cy="368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ABBAAC5-6A30-433B-8048-A7894E9BA4CA}"/>
              </a:ext>
            </a:extLst>
          </p:cNvPr>
          <p:cNvSpPr/>
          <p:nvPr/>
        </p:nvSpPr>
        <p:spPr>
          <a:xfrm>
            <a:off x="54864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E85DE0-470D-4EE9-A639-239A87E820FE}"/>
              </a:ext>
            </a:extLst>
          </p:cNvPr>
          <p:cNvSpPr/>
          <p:nvPr/>
        </p:nvSpPr>
        <p:spPr>
          <a:xfrm>
            <a:off x="29210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BD01C4-0182-4B3A-A7B1-6D92E808FAA3}"/>
              </a:ext>
            </a:extLst>
          </p:cNvPr>
          <p:cNvSpPr/>
          <p:nvPr/>
        </p:nvSpPr>
        <p:spPr>
          <a:xfrm>
            <a:off x="7607299" y="4432300"/>
            <a:ext cx="914400"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028A221-C24C-462F-A7D5-8551C0FD6AD9}"/>
              </a:ext>
            </a:extLst>
          </p:cNvPr>
          <p:cNvSpPr/>
          <p:nvPr/>
        </p:nvSpPr>
        <p:spPr>
          <a:xfrm>
            <a:off x="2397252" y="4432300"/>
            <a:ext cx="7800848" cy="241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83DBDA-673A-4C3A-A1D9-692061758FE9}"/>
              </a:ext>
            </a:extLst>
          </p:cNvPr>
          <p:cNvSpPr/>
          <p:nvPr/>
        </p:nvSpPr>
        <p:spPr>
          <a:xfrm>
            <a:off x="8348114" y="2002589"/>
            <a:ext cx="3196186"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38699172"/>
      </p:ext>
    </p:extLst>
  </p:cSld>
  <p:clrMapOvr>
    <a:masterClrMapping/>
  </p:clrMapOvr>
  <mc:AlternateContent xmlns:mc="http://schemas.openxmlformats.org/markup-compatibility/2006" xmlns:p14="http://schemas.microsoft.com/office/powerpoint/2010/main">
    <mc:Choice Requires="p14">
      <p:transition spd="slow" p14:dur="2000" advTm="36239"/>
    </mc:Choice>
    <mc:Fallback xmlns="">
      <p:transition spd="slow" advTm="362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2.3_Interpreting_PT3_V2.0">
            <a:hlinkClick r:id="" action="ppaction://media"/>
            <a:extLst>
              <a:ext uri="{FF2B5EF4-FFF2-40B4-BE49-F238E27FC236}">
                <a16:creationId xmlns:a16="http://schemas.microsoft.com/office/drawing/2014/main" id="{BB2CDA35-FBE7-4417-8A12-2C11B4C58DF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42833414"/>
      </p:ext>
    </p:extLst>
  </p:cSld>
  <p:clrMapOvr>
    <a:masterClrMapping/>
  </p:clrMapOvr>
  <mc:AlternateContent xmlns:mc="http://schemas.openxmlformats.org/markup-compatibility/2006" xmlns:p14="http://schemas.microsoft.com/office/powerpoint/2010/main">
    <mc:Choice Requires="p14">
      <p:transition spd="slow" p14:dur="2000" advTm="28000"/>
    </mc:Choice>
    <mc:Fallback xmlns="">
      <p:transition spd="slow"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882344"/>
            <a:ext cx="3316759" cy="585738"/>
          </a:xfrm>
          <a:prstGeom prst="rect">
            <a:avLst/>
          </a:prstGeom>
          <a:noFill/>
        </p:spPr>
        <p:txBody>
          <a:bodyPr wrap="square" rtlCol="0" anchor="ctr">
            <a:spAutoFit/>
          </a:bodyPr>
          <a:lstStyle/>
          <a:p>
            <a:pPr algn="l">
              <a:lnSpc>
                <a:spcPct val="150000"/>
              </a:lnSpc>
              <a:buClr>
                <a:srgbClr val="008CCF"/>
              </a:buClr>
            </a:pPr>
            <a:r>
              <a:rPr lang="en-US" sz="2400" dirty="0"/>
              <a:t>Map legends</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881954"/>
            <a:ext cx="4886459" cy="830997"/>
          </a:xfrm>
          <a:prstGeom prst="rect">
            <a:avLst/>
          </a:prstGeom>
          <a:noFill/>
        </p:spPr>
        <p:txBody>
          <a:bodyPr wrap="square" rtlCol="0">
            <a:spAutoFit/>
          </a:bodyPr>
          <a:lstStyle/>
          <a:p>
            <a:pPr algn="l">
              <a:buClr>
                <a:srgbClr val="008CCF"/>
              </a:buClr>
            </a:pPr>
            <a:r>
              <a:rPr lang="en-US" sz="2400" dirty="0"/>
              <a:t>Help us understand and interpret the data in a map</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61750" y="3161771"/>
            <a:ext cx="4551750" cy="1334020"/>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Data from maps:</a:t>
            </a:r>
          </a:p>
          <a:p>
            <a:pPr marL="914400" lvl="1" indent="-457200">
              <a:lnSpc>
                <a:spcPts val="3300"/>
              </a:lnSpc>
              <a:buClr>
                <a:srgbClr val="008CCF"/>
              </a:buClr>
              <a:buFont typeface="Arial" panose="020B0604020202020204" pitchFamily="34" charset="0"/>
              <a:buChar char="•"/>
            </a:pPr>
            <a:r>
              <a:rPr lang="en-US" sz="2400" dirty="0"/>
              <a:t>Can be shown as tables</a:t>
            </a:r>
          </a:p>
          <a:p>
            <a:pPr marL="914400" lvl="1" indent="-457200">
              <a:lnSpc>
                <a:spcPts val="3300"/>
              </a:lnSpc>
              <a:buClr>
                <a:srgbClr val="008CCF"/>
              </a:buClr>
              <a:buFont typeface="Arial" panose="020B0604020202020204" pitchFamily="34" charset="0"/>
              <a:buChar char="•"/>
            </a:pPr>
            <a:r>
              <a:rPr lang="en-US" sz="2400" dirty="0"/>
              <a:t>Filters can be added </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2271574"/>
            <a:ext cx="768350"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spd="slow" advTm="1574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500"/>
                                        <p:tgtEl>
                                          <p:spTgt spid="10">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9" grpId="0" uiExpand="1" build="p"/>
      <p:bldP spid="10"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0B6976-8B9B-45EF-866B-FD95DB76D8B8}"/>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3D71E18-2F38-478B-9F8A-0F9ABEB379B4}"/>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9718AE1-442E-47E4-8C8C-28BED19B521E}"/>
              </a:ext>
            </a:extLst>
          </p:cNvPr>
          <p:cNvSpPr txBox="1"/>
          <p:nvPr/>
        </p:nvSpPr>
        <p:spPr>
          <a:xfrm>
            <a:off x="2655348" y="4786741"/>
            <a:ext cx="2856104" cy="830997"/>
          </a:xfrm>
          <a:prstGeom prst="rect">
            <a:avLst/>
          </a:prstGeom>
          <a:noFill/>
        </p:spPr>
        <p:txBody>
          <a:bodyPr wrap="square">
            <a:spAutoFit/>
          </a:bodyPr>
          <a:lstStyle/>
          <a:p>
            <a:pPr>
              <a:buClr>
                <a:schemeClr val="accent1"/>
              </a:buClr>
            </a:pPr>
            <a:r>
              <a:rPr lang="en-US" sz="2400" dirty="0">
                <a:solidFill>
                  <a:srgbClr val="000000"/>
                </a:solidFill>
              </a:rPr>
              <a:t>Selecting a </a:t>
            </a:r>
            <a:r>
              <a:rPr lang="en-US" sz="2400" dirty="0" err="1">
                <a:solidFill>
                  <a:srgbClr val="000000"/>
                </a:solidFill>
              </a:rPr>
              <a:t>basemap</a:t>
            </a:r>
            <a:endParaRPr lang="en-US" sz="2400" dirty="0"/>
          </a:p>
        </p:txBody>
      </p:sp>
      <p:sp>
        <p:nvSpPr>
          <p:cNvPr id="3" name="Oval 2">
            <a:extLst>
              <a:ext uri="{FF2B5EF4-FFF2-40B4-BE49-F238E27FC236}">
                <a16:creationId xmlns:a16="http://schemas.microsoft.com/office/drawing/2014/main" id="{CCA0712F-4149-4DEF-94AA-871081F3C513}"/>
              </a:ext>
            </a:extLst>
          </p:cNvPr>
          <p:cNvSpPr/>
          <p:nvPr/>
        </p:nvSpPr>
        <p:spPr>
          <a:xfrm>
            <a:off x="3006247" y="1490597"/>
            <a:ext cx="626301" cy="601250"/>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9CEB9217-8016-4232-BA41-DBEDFC88533F}"/>
              </a:ext>
            </a:extLst>
          </p:cNvPr>
          <p:cNvSpPr txBox="1"/>
          <p:nvPr/>
        </p:nvSpPr>
        <p:spPr>
          <a:xfrm>
            <a:off x="2655348" y="910643"/>
            <a:ext cx="2455272" cy="830997"/>
          </a:xfrm>
          <a:prstGeom prst="rect">
            <a:avLst/>
          </a:prstGeom>
          <a:noFill/>
        </p:spPr>
        <p:txBody>
          <a:bodyPr wrap="square">
            <a:spAutoFit/>
          </a:bodyPr>
          <a:lstStyle/>
          <a:p>
            <a:pPr>
              <a:buClr>
                <a:schemeClr val="accent1"/>
              </a:buClr>
            </a:pPr>
            <a:r>
              <a:rPr lang="en-US" sz="2400" dirty="0">
                <a:solidFill>
                  <a:srgbClr val="000000"/>
                </a:solidFill>
              </a:rPr>
              <a:t>Adding a boundary layer</a:t>
            </a:r>
            <a:endParaRPr lang="en-US" sz="2400" dirty="0"/>
          </a:p>
        </p:txBody>
      </p:sp>
      <p:sp>
        <p:nvSpPr>
          <p:cNvPr id="28" name="TextBox 27">
            <a:extLst>
              <a:ext uri="{FF2B5EF4-FFF2-40B4-BE49-F238E27FC236}">
                <a16:creationId xmlns:a16="http://schemas.microsoft.com/office/drawing/2014/main" id="{27F4D099-2359-4635-8023-7ADDCBCBA489}"/>
              </a:ext>
            </a:extLst>
          </p:cNvPr>
          <p:cNvSpPr txBox="1"/>
          <p:nvPr/>
        </p:nvSpPr>
        <p:spPr>
          <a:xfrm>
            <a:off x="2655348" y="2294608"/>
            <a:ext cx="2455272" cy="830997"/>
          </a:xfrm>
          <a:prstGeom prst="rect">
            <a:avLst/>
          </a:prstGeom>
          <a:noFill/>
        </p:spPr>
        <p:txBody>
          <a:bodyPr wrap="square">
            <a:spAutoFit/>
          </a:bodyPr>
          <a:lstStyle/>
          <a:p>
            <a:pPr>
              <a:buClr>
                <a:schemeClr val="accent1"/>
              </a:buClr>
            </a:pPr>
            <a:r>
              <a:rPr lang="en-US" sz="2400" dirty="0">
                <a:solidFill>
                  <a:srgbClr val="000000"/>
                </a:solidFill>
              </a:rPr>
              <a:t>Adding a thematic layer</a:t>
            </a:r>
            <a:endParaRPr lang="en-US" sz="2400" dirty="0"/>
          </a:p>
        </p:txBody>
      </p:sp>
      <p:sp>
        <p:nvSpPr>
          <p:cNvPr id="4" name="Right Brace 3">
            <a:extLst>
              <a:ext uri="{FF2B5EF4-FFF2-40B4-BE49-F238E27FC236}">
                <a16:creationId xmlns:a16="http://schemas.microsoft.com/office/drawing/2014/main" id="{D7A0C824-3219-4F41-861D-6DAE743773D0}"/>
              </a:ext>
            </a:extLst>
          </p:cNvPr>
          <p:cNvSpPr/>
          <p:nvPr/>
        </p:nvSpPr>
        <p:spPr>
          <a:xfrm>
            <a:off x="2355567" y="4183693"/>
            <a:ext cx="312981" cy="2041743"/>
          </a:xfrm>
          <a:prstGeom prst="rightBrace">
            <a:avLst>
              <a:gd name="adj1" fmla="val 48355"/>
              <a:gd name="adj2" fmla="val 50000"/>
            </a:avLst>
          </a:prstGeom>
          <a:ln w="3175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Right Brace 28">
            <a:extLst>
              <a:ext uri="{FF2B5EF4-FFF2-40B4-BE49-F238E27FC236}">
                <a16:creationId xmlns:a16="http://schemas.microsoft.com/office/drawing/2014/main" id="{DD67BE12-5E4F-4CEF-8F90-5DF0FF4472EA}"/>
              </a:ext>
            </a:extLst>
          </p:cNvPr>
          <p:cNvSpPr/>
          <p:nvPr/>
        </p:nvSpPr>
        <p:spPr>
          <a:xfrm>
            <a:off x="2355567" y="784977"/>
            <a:ext cx="312981" cy="1081924"/>
          </a:xfrm>
          <a:prstGeom prst="rightBrace">
            <a:avLst>
              <a:gd name="adj1" fmla="val 48355"/>
              <a:gd name="adj2" fmla="val 50000"/>
            </a:avLst>
          </a:prstGeom>
          <a:ln w="3175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Right Brace 29">
            <a:extLst>
              <a:ext uri="{FF2B5EF4-FFF2-40B4-BE49-F238E27FC236}">
                <a16:creationId xmlns:a16="http://schemas.microsoft.com/office/drawing/2014/main" id="{74A0D42B-A135-4C90-9378-CA6F9402F8AA}"/>
              </a:ext>
            </a:extLst>
          </p:cNvPr>
          <p:cNvSpPr/>
          <p:nvPr/>
        </p:nvSpPr>
        <p:spPr>
          <a:xfrm>
            <a:off x="2355567" y="2002589"/>
            <a:ext cx="312981" cy="1379437"/>
          </a:xfrm>
          <a:prstGeom prst="rightBrace">
            <a:avLst>
              <a:gd name="adj1" fmla="val 48355"/>
              <a:gd name="adj2" fmla="val 50000"/>
            </a:avLst>
          </a:prstGeom>
          <a:ln w="3175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35AE708B-17C4-4983-B716-8653922082D0}"/>
              </a:ext>
            </a:extLst>
          </p:cNvPr>
          <p:cNvSpPr txBox="1"/>
          <p:nvPr/>
        </p:nvSpPr>
        <p:spPr>
          <a:xfrm>
            <a:off x="2893512" y="3125605"/>
            <a:ext cx="2755726"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BCG vaccines</a:t>
            </a:r>
          </a:p>
          <a:p>
            <a:pPr marL="342900" indent="-342900" algn="l">
              <a:buClr>
                <a:srgbClr val="008CCF"/>
              </a:buClr>
              <a:buFont typeface="Rubik" pitchFamily="2" charset="-79"/>
              <a:buChar char="•"/>
            </a:pPr>
            <a:r>
              <a:rPr lang="en-US" sz="2400" dirty="0"/>
              <a:t>By districts</a:t>
            </a:r>
          </a:p>
          <a:p>
            <a:pPr marL="342900" indent="-342900" algn="l">
              <a:buClr>
                <a:srgbClr val="008CCF"/>
              </a:buClr>
              <a:buFont typeface="Rubik" pitchFamily="2" charset="-79"/>
              <a:buChar char="•"/>
            </a:pPr>
            <a:r>
              <a:rPr lang="en-US" sz="2400" dirty="0"/>
              <a:t>In 2020</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spd="slow" p14:dur="2000" advTm="19393"/>
    </mc:Choice>
    <mc:Fallback xmlns="">
      <p:transition spd="slow" advTm="193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500"/>
                                        <p:tgtEl>
                                          <p:spTgt spid="5">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animEffect transition="in" filter="fade">
                                      <p:cBhvr>
                                        <p:cTn id="39" dur="500"/>
                                        <p:tgtEl>
                                          <p:spTgt spid="5">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Effect transition="in" filter="fade">
                                      <p:cBhvr>
                                        <p:cTn id="4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P spid="28" grpId="0"/>
      <p:bldP spid="4" grpId="0" animBg="1"/>
      <p:bldP spid="29" grpId="0" animBg="1"/>
      <p:bldP spid="30" grpId="0" animBg="1"/>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A358-1D2B-406B-9D68-211F072F33E5}"/>
              </a:ext>
            </a:extLst>
          </p:cNvPr>
          <p:cNvSpPr>
            <a:spLocks noGrp="1"/>
          </p:cNvSpPr>
          <p:nvPr>
            <p:ph type="title"/>
          </p:nvPr>
        </p:nvSpPr>
        <p:spPr/>
        <p:txBody>
          <a:bodyPr/>
          <a:lstStyle/>
          <a:p>
            <a:r>
              <a:rPr lang="en-US" dirty="0"/>
              <a:t>In this video, you will see…</a:t>
            </a:r>
          </a:p>
        </p:txBody>
      </p:sp>
      <p:sp>
        <p:nvSpPr>
          <p:cNvPr id="3" name="Freeform: Shape 2">
            <a:extLst>
              <a:ext uri="{FF2B5EF4-FFF2-40B4-BE49-F238E27FC236}">
                <a16:creationId xmlns:a16="http://schemas.microsoft.com/office/drawing/2014/main" id="{60C1EA6A-89D3-4B3A-B59D-071789012C9E}"/>
              </a:ext>
            </a:extLst>
          </p:cNvPr>
          <p:cNvSpPr/>
          <p:nvPr/>
        </p:nvSpPr>
        <p:spPr>
          <a:xfrm>
            <a:off x="3593097" y="2427452"/>
            <a:ext cx="1137093" cy="2503269"/>
          </a:xfrm>
          <a:custGeom>
            <a:avLst/>
            <a:gdLst>
              <a:gd name="connsiteX0" fmla="*/ 19422 w 1137093"/>
              <a:gd name="connsiteY0" fmla="*/ 588295 h 2503269"/>
              <a:gd name="connsiteX1" fmla="*/ 176311 w 1137093"/>
              <a:gd name="connsiteY1" fmla="*/ 216869 h 2503269"/>
              <a:gd name="connsiteX2" fmla="*/ 180410 w 1137093"/>
              <a:gd name="connsiteY2" fmla="*/ 209609 h 2503269"/>
              <a:gd name="connsiteX3" fmla="*/ 301841 w 1137093"/>
              <a:gd name="connsiteY3" fmla="*/ 41453 h 2503269"/>
              <a:gd name="connsiteX4" fmla="*/ 317082 w 1137093"/>
              <a:gd name="connsiteY4" fmla="*/ 29185 h 2503269"/>
              <a:gd name="connsiteX5" fmla="*/ 377296 w 1137093"/>
              <a:gd name="connsiteY5" fmla="*/ 2990 h 2503269"/>
              <a:gd name="connsiteX6" fmla="*/ 392068 w 1137093"/>
              <a:gd name="connsiteY6" fmla="*/ -140 h 2503269"/>
              <a:gd name="connsiteX7" fmla="*/ 432566 w 1137093"/>
              <a:gd name="connsiteY7" fmla="*/ -140 h 2503269"/>
              <a:gd name="connsiteX8" fmla="*/ 456914 w 1137093"/>
              <a:gd name="connsiteY8" fmla="*/ 8998 h 2503269"/>
              <a:gd name="connsiteX9" fmla="*/ 555905 w 1137093"/>
              <a:gd name="connsiteY9" fmla="*/ 95471 h 2503269"/>
              <a:gd name="connsiteX10" fmla="*/ 563979 w 1137093"/>
              <a:gd name="connsiteY10" fmla="*/ 105485 h 2503269"/>
              <a:gd name="connsiteX11" fmla="*/ 645350 w 1137093"/>
              <a:gd name="connsiteY11" fmla="*/ 253298 h 2503269"/>
              <a:gd name="connsiteX12" fmla="*/ 649857 w 1137093"/>
              <a:gd name="connsiteY12" fmla="*/ 273798 h 2503269"/>
              <a:gd name="connsiteX13" fmla="*/ 637964 w 1137093"/>
              <a:gd name="connsiteY13" fmla="*/ 440013 h 2503269"/>
              <a:gd name="connsiteX14" fmla="*/ 641094 w 1137093"/>
              <a:gd name="connsiteY14" fmla="*/ 457883 h 2503269"/>
              <a:gd name="connsiteX15" fmla="*/ 899946 w 1137093"/>
              <a:gd name="connsiteY15" fmla="*/ 1031359 h 2503269"/>
              <a:gd name="connsiteX16" fmla="*/ 901636 w 1137093"/>
              <a:gd name="connsiteY16" fmla="*/ 1035834 h 2503269"/>
              <a:gd name="connsiteX17" fmla="*/ 1135139 w 1137093"/>
              <a:gd name="connsiteY17" fmla="*/ 1805914 h 2503269"/>
              <a:gd name="connsiteX18" fmla="*/ 1136735 w 1137093"/>
              <a:gd name="connsiteY18" fmla="*/ 1816649 h 2503269"/>
              <a:gd name="connsiteX19" fmla="*/ 1136735 w 1137093"/>
              <a:gd name="connsiteY19" fmla="*/ 1961958 h 2503269"/>
              <a:gd name="connsiteX20" fmla="*/ 1133605 w 1137093"/>
              <a:gd name="connsiteY20" fmla="*/ 1976667 h 2503269"/>
              <a:gd name="connsiteX21" fmla="*/ 1091449 w 1137093"/>
              <a:gd name="connsiteY21" fmla="*/ 2074062 h 2503269"/>
              <a:gd name="connsiteX22" fmla="*/ 1088320 w 1137093"/>
              <a:gd name="connsiteY22" fmla="*/ 2079946 h 2503269"/>
              <a:gd name="connsiteX23" fmla="*/ 855756 w 1137093"/>
              <a:gd name="connsiteY23" fmla="*/ 2427336 h 2503269"/>
              <a:gd name="connsiteX24" fmla="*/ 851155 w 1137093"/>
              <a:gd name="connsiteY24" fmla="*/ 2432907 h 2503269"/>
              <a:gd name="connsiteX25" fmla="*/ 791974 w 1137093"/>
              <a:gd name="connsiteY25" fmla="*/ 2492276 h 2503269"/>
              <a:gd name="connsiteX26" fmla="*/ 764464 w 1137093"/>
              <a:gd name="connsiteY26" fmla="*/ 2503105 h 2503269"/>
              <a:gd name="connsiteX27" fmla="*/ 585668 w 1137093"/>
              <a:gd name="connsiteY27" fmla="*/ 2496845 h 2503269"/>
              <a:gd name="connsiteX28" fmla="*/ 567453 w 1137093"/>
              <a:gd name="connsiteY28" fmla="*/ 2491306 h 2503269"/>
              <a:gd name="connsiteX29" fmla="*/ 442518 w 1137093"/>
              <a:gd name="connsiteY29" fmla="*/ 2413659 h 2503269"/>
              <a:gd name="connsiteX30" fmla="*/ 433911 w 1137093"/>
              <a:gd name="connsiteY30" fmla="*/ 2406242 h 2503269"/>
              <a:gd name="connsiteX31" fmla="*/ 343997 w 1137093"/>
              <a:gd name="connsiteY31" fmla="*/ 2300836 h 2503269"/>
              <a:gd name="connsiteX32" fmla="*/ 339052 w 1137093"/>
              <a:gd name="connsiteY32" fmla="*/ 2293387 h 2503269"/>
              <a:gd name="connsiteX33" fmla="*/ 249450 w 1137093"/>
              <a:gd name="connsiteY33" fmla="*/ 2114153 h 2503269"/>
              <a:gd name="connsiteX34" fmla="*/ 246915 w 1137093"/>
              <a:gd name="connsiteY34" fmla="*/ 2107518 h 2503269"/>
              <a:gd name="connsiteX35" fmla="*/ 165826 w 1137093"/>
              <a:gd name="connsiteY35" fmla="*/ 1815679 h 2503269"/>
              <a:gd name="connsiteX36" fmla="*/ 164512 w 1137093"/>
              <a:gd name="connsiteY36" fmla="*/ 1806790 h 2503269"/>
              <a:gd name="connsiteX37" fmla="*/ 157063 w 1137093"/>
              <a:gd name="connsiteY37" fmla="*/ 1531382 h 2503269"/>
              <a:gd name="connsiteX38" fmla="*/ 150366 w 1137093"/>
              <a:gd name="connsiteY38" fmla="*/ 1511102 h 2503269"/>
              <a:gd name="connsiteX39" fmla="*/ 18921 w 1137093"/>
              <a:gd name="connsiteY39" fmla="*/ 1323855 h 2503269"/>
              <a:gd name="connsiteX40" fmla="*/ 13225 w 1137093"/>
              <a:gd name="connsiteY40" fmla="*/ 1311337 h 2503269"/>
              <a:gd name="connsiteX41" fmla="*/ 706 w 1137093"/>
              <a:gd name="connsiteY41" fmla="*/ 1259823 h 2503269"/>
              <a:gd name="connsiteX42" fmla="*/ 268 w 1137093"/>
              <a:gd name="connsiteY42" fmla="*/ 1244175 h 2503269"/>
              <a:gd name="connsiteX43" fmla="*/ 47463 w 1137093"/>
              <a:gd name="connsiteY43" fmla="*/ 992583 h 2503269"/>
              <a:gd name="connsiteX44" fmla="*/ 48120 w 1137093"/>
              <a:gd name="connsiteY44" fmla="*/ 985290 h 2503269"/>
              <a:gd name="connsiteX45" fmla="*/ 44991 w 1137093"/>
              <a:gd name="connsiteY45" fmla="*/ 736453 h 2503269"/>
              <a:gd name="connsiteX46" fmla="*/ 44115 w 1137093"/>
              <a:gd name="connsiteY46" fmla="*/ 728816 h 2503269"/>
              <a:gd name="connsiteX47" fmla="*/ 17387 w 1137093"/>
              <a:gd name="connsiteY47" fmla="*/ 610829 h 2503269"/>
              <a:gd name="connsiteX48" fmla="*/ 19422 w 1137093"/>
              <a:gd name="connsiteY48" fmla="*/ 588295 h 250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7093" h="2503269">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w="3123"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E148E4DE-D0EF-481F-B439-3FE0BA21340F}"/>
              </a:ext>
            </a:extLst>
          </p:cNvPr>
          <p:cNvGrpSpPr/>
          <p:nvPr/>
        </p:nvGrpSpPr>
        <p:grpSpPr>
          <a:xfrm>
            <a:off x="4153991" y="3879168"/>
            <a:ext cx="348579" cy="501243"/>
            <a:chOff x="4153991" y="3628796"/>
            <a:chExt cx="348579" cy="501243"/>
          </a:xfrm>
        </p:grpSpPr>
        <p:sp>
          <p:nvSpPr>
            <p:cNvPr id="5" name="Freeform: Shape 4">
              <a:extLst>
                <a:ext uri="{FF2B5EF4-FFF2-40B4-BE49-F238E27FC236}">
                  <a16:creationId xmlns:a16="http://schemas.microsoft.com/office/drawing/2014/main" id="{B0B00225-E204-4068-BAED-B4EE84E11255}"/>
                </a:ext>
              </a:extLst>
            </p:cNvPr>
            <p:cNvSpPr/>
            <p:nvPr/>
          </p:nvSpPr>
          <p:spPr>
            <a:xfrm>
              <a:off x="4153991" y="3628796"/>
              <a:ext cx="348579" cy="501243"/>
            </a:xfrm>
            <a:custGeom>
              <a:avLst/>
              <a:gdLst>
                <a:gd name="connsiteX0" fmla="*/ 173931 w 348579"/>
                <a:gd name="connsiteY0" fmla="*/ -140 h 501243"/>
                <a:gd name="connsiteX1" fmla="*/ -358 w 348579"/>
                <a:gd name="connsiteY1" fmla="*/ 174150 h 501243"/>
                <a:gd name="connsiteX2" fmla="*/ 89932 w 348579"/>
                <a:gd name="connsiteY2" fmla="*/ 391253 h 501243"/>
                <a:gd name="connsiteX3" fmla="*/ 118099 w 348579"/>
                <a:gd name="connsiteY3" fmla="*/ 431062 h 501243"/>
                <a:gd name="connsiteX4" fmla="*/ 121479 w 348579"/>
                <a:gd name="connsiteY4" fmla="*/ 435600 h 501243"/>
                <a:gd name="connsiteX5" fmla="*/ 124859 w 348579"/>
                <a:gd name="connsiteY5" fmla="*/ 440138 h 501243"/>
                <a:gd name="connsiteX6" fmla="*/ 173931 w 348579"/>
                <a:gd name="connsiteY6" fmla="*/ 501104 h 501243"/>
                <a:gd name="connsiteX7" fmla="*/ 223130 w 348579"/>
                <a:gd name="connsiteY7" fmla="*/ 439919 h 501243"/>
                <a:gd name="connsiteX8" fmla="*/ 226541 w 348579"/>
                <a:gd name="connsiteY8" fmla="*/ 435381 h 501243"/>
                <a:gd name="connsiteX9" fmla="*/ 229921 w 348579"/>
                <a:gd name="connsiteY9" fmla="*/ 430843 h 501243"/>
                <a:gd name="connsiteX10" fmla="*/ 258088 w 348579"/>
                <a:gd name="connsiteY10" fmla="*/ 391065 h 501243"/>
                <a:gd name="connsiteX11" fmla="*/ 348221 w 348579"/>
                <a:gd name="connsiteY11" fmla="*/ 174150 h 501243"/>
                <a:gd name="connsiteX12" fmla="*/ 173931 w 348579"/>
                <a:gd name="connsiteY12" fmla="*/ -140 h 501243"/>
                <a:gd name="connsiteX13" fmla="*/ 176842 w 348579"/>
                <a:gd name="connsiteY13" fmla="*/ 264565 h 501243"/>
                <a:gd name="connsiteX14" fmla="*/ 88148 w 348579"/>
                <a:gd name="connsiteY14" fmla="*/ 175934 h 501243"/>
                <a:gd name="connsiteX15" fmla="*/ 176780 w 348579"/>
                <a:gd name="connsiteY15" fmla="*/ 87240 h 501243"/>
                <a:gd name="connsiteX16" fmla="*/ 265473 w 348579"/>
                <a:gd name="connsiteY16" fmla="*/ 175871 h 501243"/>
                <a:gd name="connsiteX17" fmla="*/ 265473 w 348579"/>
                <a:gd name="connsiteY17" fmla="*/ 175934 h 501243"/>
                <a:gd name="connsiteX18" fmla="*/ 176842 w 348579"/>
                <a:gd name="connsiteY18" fmla="*/ 264565 h 50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579" h="501243">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w="3123"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F34BE575-F5E1-46DF-BF10-E691BE3A0D6B}"/>
                </a:ext>
              </a:extLst>
            </p:cNvPr>
            <p:cNvSpPr/>
            <p:nvPr/>
          </p:nvSpPr>
          <p:spPr>
            <a:xfrm>
              <a:off x="4258650" y="3732324"/>
              <a:ext cx="144899" cy="144840"/>
            </a:xfrm>
            <a:custGeom>
              <a:avLst/>
              <a:gdLst>
                <a:gd name="connsiteX0" fmla="*/ 72184 w 144899"/>
                <a:gd name="connsiteY0" fmla="*/ -140 h 144840"/>
                <a:gd name="connsiteX1" fmla="*/ -358 w 144899"/>
                <a:gd name="connsiteY1" fmla="*/ 72158 h 144840"/>
                <a:gd name="connsiteX2" fmla="*/ 71936 w 144899"/>
                <a:gd name="connsiteY2" fmla="*/ 144700 h 144840"/>
                <a:gd name="connsiteX3" fmla="*/ 105170 w 144899"/>
                <a:gd name="connsiteY3" fmla="*/ 136688 h 144840"/>
                <a:gd name="connsiteX4" fmla="*/ 144541 w 144899"/>
                <a:gd name="connsiteY4" fmla="*/ 71216 h 144840"/>
                <a:gd name="connsiteX5" fmla="*/ 72184 w 144899"/>
                <a:gd name="connsiteY5" fmla="*/ -140 h 14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899" h="144840">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w="3123" cap="flat">
              <a:noFill/>
              <a:prstDash val="solid"/>
              <a:miter/>
            </a:ln>
          </p:spPr>
          <p:txBody>
            <a:bodyPr rtlCol="0" anchor="ctr"/>
            <a:lstStyle/>
            <a:p>
              <a:endParaRPr lang="en-US" dirty="0"/>
            </a:p>
          </p:txBody>
        </p:sp>
      </p:grpSp>
      <p:sp>
        <p:nvSpPr>
          <p:cNvPr id="7" name="Rectangle: Rounded Corners 6">
            <a:extLst>
              <a:ext uri="{FF2B5EF4-FFF2-40B4-BE49-F238E27FC236}">
                <a16:creationId xmlns:a16="http://schemas.microsoft.com/office/drawing/2014/main" id="{5DEB1E24-CC0D-4161-B600-808F3F96346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Maps app</a:t>
            </a:r>
          </a:p>
        </p:txBody>
      </p:sp>
      <p:sp>
        <p:nvSpPr>
          <p:cNvPr id="8" name="TextBox 7">
            <a:extLst>
              <a:ext uri="{FF2B5EF4-FFF2-40B4-BE49-F238E27FC236}">
                <a16:creationId xmlns:a16="http://schemas.microsoft.com/office/drawing/2014/main" id="{0A31DB41-033C-43C6-B527-8F1291358970}"/>
              </a:ext>
            </a:extLst>
          </p:cNvPr>
          <p:cNvSpPr txBox="1"/>
          <p:nvPr/>
        </p:nvSpPr>
        <p:spPr>
          <a:xfrm>
            <a:off x="6096000" y="2598003"/>
            <a:ext cx="4433618" cy="830997"/>
          </a:xfrm>
          <a:prstGeom prst="rect">
            <a:avLst/>
          </a:prstGeom>
          <a:noFill/>
        </p:spPr>
        <p:txBody>
          <a:bodyPr wrap="square" rtlCol="0">
            <a:spAutoFit/>
          </a:bodyPr>
          <a:lstStyle/>
          <a:p>
            <a:pPr marL="342900" indent="-342900">
              <a:buClr>
                <a:srgbClr val="008CCF"/>
              </a:buClr>
              <a:buFont typeface="Rubik" pitchFamily="2" charset="-79"/>
              <a:buChar char="•"/>
            </a:pPr>
            <a:r>
              <a:rPr lang="en-US" sz="2400" dirty="0"/>
              <a:t>How to read our map and interpret its legend</a:t>
            </a:r>
          </a:p>
        </p:txBody>
      </p:sp>
    </p:spTree>
    <p:custDataLst>
      <p:tags r:id="rId1"/>
    </p:custDataLst>
    <p:extLst>
      <p:ext uri="{BB962C8B-B14F-4D97-AF65-F5344CB8AC3E}">
        <p14:creationId xmlns:p14="http://schemas.microsoft.com/office/powerpoint/2010/main" val="2164758518"/>
      </p:ext>
    </p:extLst>
  </p:cSld>
  <p:clrMapOvr>
    <a:masterClrMapping/>
  </p:clrMapOvr>
  <mc:AlternateContent xmlns:mc="http://schemas.openxmlformats.org/markup-compatibility/2006" xmlns:p14="http://schemas.microsoft.com/office/powerpoint/2010/main">
    <mc:Choice Requires="p14">
      <p:transition spd="slow" p14:dur="2000" advTm="6096"/>
    </mc:Choice>
    <mc:Fallback xmlns="">
      <p:transition spd="slow" advTm="6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E6F5-53B7-699A-F8C5-A29A1DD72CDD}"/>
              </a:ext>
            </a:extLst>
          </p:cNvPr>
          <p:cNvSpPr txBox="1"/>
          <p:nvPr/>
        </p:nvSpPr>
        <p:spPr>
          <a:xfrm>
            <a:off x="4531057" y="3562066"/>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2413472118"/>
      </p:ext>
    </p:extLst>
  </p:cSld>
  <p:clrMapOvr>
    <a:masterClrMapping/>
  </p:clrMapOvr>
  <mc:AlternateContent xmlns:mc="http://schemas.openxmlformats.org/markup-compatibility/2006" xmlns:p14="http://schemas.microsoft.com/office/powerpoint/2010/main">
    <mc:Choice Requires="p14">
      <p:transition spd="slow" p14:dur="2000" advTm="58000"/>
    </mc:Choice>
    <mc:Fallback xmlns="">
      <p:transition spd="slow" advTm="5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7FCF9C-A985-4062-A2FE-2FCA4C0AC287}"/>
              </a:ext>
            </a:extLst>
          </p:cNvPr>
          <p:cNvSpPr/>
          <p:nvPr/>
        </p:nvSpPr>
        <p:spPr>
          <a:xfrm>
            <a:off x="631157" y="1927952"/>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6F43B4A-370C-4B9B-A118-14ED9E0A2A0E}"/>
              </a:ext>
            </a:extLst>
          </p:cNvPr>
          <p:cNvSpPr/>
          <p:nvPr/>
        </p:nvSpPr>
        <p:spPr>
          <a:xfrm>
            <a:off x="631157" y="2196029"/>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92E361-F283-4700-8EDA-0B02059FDF41}"/>
              </a:ext>
            </a:extLst>
          </p:cNvPr>
          <p:cNvSpPr/>
          <p:nvPr/>
        </p:nvSpPr>
        <p:spPr>
          <a:xfrm>
            <a:off x="631157" y="2464106"/>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878F1A-D7BB-47A2-BDC0-1494286915C3}"/>
              </a:ext>
            </a:extLst>
          </p:cNvPr>
          <p:cNvSpPr/>
          <p:nvPr/>
        </p:nvSpPr>
        <p:spPr>
          <a:xfrm>
            <a:off x="627485" y="2739527"/>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CC132B-B6C0-4B38-8D31-81F2D121EBFD}"/>
              </a:ext>
            </a:extLst>
          </p:cNvPr>
          <p:cNvSpPr/>
          <p:nvPr/>
        </p:nvSpPr>
        <p:spPr>
          <a:xfrm>
            <a:off x="627485" y="3014948"/>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AF8401-0AA8-4B06-A426-6D2688E7FCB2}"/>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65752A-B038-408C-AACC-0FE2FC93D51E}"/>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p14:dur="0" advTm="29958"/>
    </mc:Choice>
    <mc:Fallback xmlns="">
      <p:transition advTm="299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id="5" name="Picture 4" descr="Diagram&#10;&#10;Description automatically generated">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1927952"/>
            <a:ext cx="368968" cy="1386748"/>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E89401-0375-49FE-8457-8451EEE237DC}"/>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85217A9-D97C-42DB-B422-E822E95262B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39499106"/>
      </p:ext>
    </p:extLst>
  </p:cSld>
  <p:clrMapOvr>
    <a:masterClrMapping/>
  </p:clrMapOvr>
  <mc:AlternateContent xmlns:mc="http://schemas.openxmlformats.org/markup-compatibility/2006" xmlns:p14="http://schemas.microsoft.com/office/powerpoint/2010/main">
    <mc:Choice Requires="p14">
      <p:transition p14:dur="0" advTm="8074"/>
    </mc:Choice>
    <mc:Fallback xmlns="">
      <p:transition advTm="80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id="5" name="Picture 4" descr="Diagram&#10;&#10;Description automatically generated">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2505075"/>
            <a:ext cx="368968" cy="504826"/>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C8EBAF-8A2C-4ECA-8C3A-4A163D89557C}"/>
              </a:ext>
            </a:extLst>
          </p:cNvPr>
          <p:cNvSpPr/>
          <p:nvPr/>
        </p:nvSpPr>
        <p:spPr>
          <a:xfrm>
            <a:off x="297783" y="1933575"/>
            <a:ext cx="368968" cy="5715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C4C0D6-CC81-4509-824A-21A0E14A85B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523B21-4E03-4114-AA2C-ED52B31F9E39}"/>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72459264"/>
      </p:ext>
    </p:extLst>
  </p:cSld>
  <p:clrMapOvr>
    <a:masterClrMapping/>
  </p:clrMapOvr>
  <mc:AlternateContent xmlns:mc="http://schemas.openxmlformats.org/markup-compatibility/2006" xmlns:p14="http://schemas.microsoft.com/office/powerpoint/2010/main">
    <mc:Choice Requires="p14">
      <p:transition p14:dur="0" advTm="20737"/>
    </mc:Choice>
    <mc:Fallback xmlns="">
      <p:transition advTm="207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id="5" name="Picture 4" descr="Diagram&#10;&#10;Description automatically generated">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Graphic 2" descr="Arrow: Straight with solid fill">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669129"/>
            <a:ext cx="793084" cy="793084"/>
          </a:xfrm>
          <a:prstGeom prst="rect">
            <a:avLst/>
          </a:prstGeom>
        </p:spPr>
      </p:pic>
      <p:sp>
        <p:nvSpPr>
          <p:cNvPr id="13" name="Rectangle 12">
            <a:extLst>
              <a:ext uri="{FF2B5EF4-FFF2-40B4-BE49-F238E27FC236}">
                <a16:creationId xmlns:a16="http://schemas.microsoft.com/office/drawing/2014/main" id="{B82C9750-6935-4808-A666-F7A18C906E1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angle 14">
            <a:extLst>
              <a:ext uri="{FF2B5EF4-FFF2-40B4-BE49-F238E27FC236}">
                <a16:creationId xmlns:a16="http://schemas.microsoft.com/office/drawing/2014/main" id="{A2211D10-304C-48C4-BE96-48C3668A2E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520954580"/>
      </p:ext>
    </p:extLst>
  </p:cSld>
  <p:clrMapOvr>
    <a:masterClrMapping/>
  </p:clrMapOvr>
  <mc:AlternateContent xmlns:mc="http://schemas.openxmlformats.org/markup-compatibility/2006" xmlns:p14="http://schemas.microsoft.com/office/powerpoint/2010/main">
    <mc:Choice Requires="p14">
      <p:transition p14:dur="0" advTm="14814"/>
    </mc:Choice>
    <mc:Fallback xmlns="">
      <p:transition advTm="148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id="5" name="Picture 4" descr="Diagram&#10;&#10;Description automatically generated">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Graphic 2" descr="Arrow: Straight with solid fill">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945354"/>
            <a:ext cx="793084" cy="793084"/>
          </a:xfrm>
          <a:prstGeom prst="rect">
            <a:avLst/>
          </a:prstGeom>
        </p:spPr>
      </p:pic>
      <p:sp>
        <p:nvSpPr>
          <p:cNvPr id="13" name="Rectangle 12">
            <a:extLst>
              <a:ext uri="{FF2B5EF4-FFF2-40B4-BE49-F238E27FC236}">
                <a16:creationId xmlns:a16="http://schemas.microsoft.com/office/drawing/2014/main" id="{71D64271-886F-403A-983E-3DE8C130B54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angle 14">
            <a:extLst>
              <a:ext uri="{FF2B5EF4-FFF2-40B4-BE49-F238E27FC236}">
                <a16:creationId xmlns:a16="http://schemas.microsoft.com/office/drawing/2014/main" id="{6E1DF714-FED3-4A99-9535-10B27D3BFB7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29619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430" advTm="1506">
        <p159:morph option="byObject"/>
      </p:transition>
    </mc:Choice>
    <mc:Fallback xmlns="">
      <p:transition spd="slow" advTm="1506">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3 Interpreting a map data table_1\"/>
  <p:tag name="ISPRING_RESOURCE_FOLDER" val="C:\Users\alita\Documents\0. Clientes LOCAL\DHIS2\Fundamentals\2.0\Data Analysis\Production\4. Maps\4.2.3 Interpreting a map data table_1\"/>
  <p:tag name="ISPRING_RESOURCE_FOLDER_STATIC" val="C:\Users\alita\Documents\0. Clientes LOCAL\DHIS2\Fundamentals\2.0\Data Analysis\Production\4. Maps\4.2.3 Interpreting a map data table_1\"/>
  <p:tag name="ISPRING_PRESENTATION_PATH" val="C:\Users\alita\Documents\0. Clientes LOCAL\DHIS2\Fundamentals\2.0\Data Analysis\Production\4. Maps\4.2.3 Interpreting a map data table.pptx"/>
  <p:tag name="ISPRING_ULTRA_SCORM_COURCE_TITLE" val="4.2.3. Interpreting a map data table"/>
  <p:tag name="ISPRING_PRESENTATION_TITLE" val="4.2.3. Interpreting a map data table"/>
  <p:tag name="FLASHSPRING_ZOOM_TAG" val="67"/>
  <p:tag name="ISPRING_PRESENTATION_INFO_2" val="&lt;?xml version=&quot;1.0&quot; encoding=&quot;UTF-8&quot; standalone=&quot;no&quot; ?&gt;&#10;&lt;presentation2&gt;&#10;&#10;  &lt;slides&gt;&#10;    &lt;slide id=&quot;{3742A04E-F9A6-4C60-B8CC-BD809FD18105}&quot; pptId=&quot;299&quot;/&gt;&#10;    &lt;slide id=&quot;{D0A7CFCA-03D7-458A-AA3A-37275B55E56F}&quot; pptId=&quot;325&quot;/&gt;&#10;    &lt;slide id=&quot;{8871BA9E-87B6-4D5F-9DDB-F4A902480409}&quot; pptId=&quot;331&quot;/&gt;&#10;    &lt;slide id=&quot;{C68A14E1-689F-4AFC-B97C-93247CB8AEB9}&quot; pptId=&quot;327&quot;/&gt;&#10;    &lt;slide id=&quot;{18E288F3-873B-4E5A-BF50-185C92079651}&quot; pptId=&quot;326&quot;/&gt;&#10;    &lt;slide id=&quot;{B1E2D81B-8C65-4AA2-90B7-65B38A89558C}&quot; pptId=&quot;332&quot;/&gt;&#10;    &lt;slide id=&quot;{F7C6FC9F-B7EE-4E8A-84A7-14D9EEB45C75}&quot; pptId=&quot;333&quot;/&gt;&#10;    &lt;slide id=&quot;{84E845DA-A471-48C0-AF50-AE8F3327A23F}&quot; pptId=&quot;334&quot;/&gt;&#10;    &lt;slide id=&quot;{D0A3FEFB-61AF-41F6-8711-5AD5DE00762C}&quot; pptId=&quot;335&quot;/&gt;&#10;    &lt;slide id=&quot;{55FE7124-25B9-4BD4-8F9F-DE87B2041314}&quot; pptId=&quot;336&quot;/&gt;&#10;    &lt;slide id=&quot;{F006720A-49B0-49AA-807C-8E634E148436}&quot; pptId=&quot;337&quot;/&gt;&#10;    &lt;slide id=&quot;{35956B96-9DDD-428D-BFF7-F7F7652219E3}&quot; pptId=&quot;338&quot;/&gt;&#10;    &lt;slide id=&quot;{8C87D418-F9C1-4501-B567-19007BA1185D}&quot; pptId=&quot;339&quot;/&gt;&#10;    &lt;slide id=&quot;{4E0863E4-2DA1-4E26-8F07-62B8D7CD86D6}&quot; pptId=&quot;328&quot;/&gt;&#10;    &lt;slide id=&quot;{4EE3A55C-1BE5-49D9-A9C7-02832D1DD550}&quot; pptId=&quot;329&quot;/&gt;&#10;    &lt;slide id=&quot;{C52CB01B-3BE4-4CEF-B80B-D092DC5ADD28}&quot; pptId=&quot;330&quot;/&gt;&#10;    &lt;slide id=&quot;{3C2AD7C5-91B6-4306-9663-89BE2EF56516}&quot; pptId=&quot;302&quot;/&gt;&#10;    &lt;slide id=&quot;{062B1B3C-59EE-457A-A0D5-B3EBD53337B9}&quot; pptId=&quot;272&quot;/&gt;&#10;  &lt;/slides&gt;&#10;&#10;  &lt;narration&gt;&#10;    &lt;audioTracks&gt;&#10;      &lt;audioTrack muted=&quot;false&quot; name=&quot;intro&quot; resource=&quot;cbe7060c&quot; slideId=&quot;{3742A04E-F9A6-4C60-B8CC-BD809FD18105}&quot; startTime=&quot;0&quot; stepIndex=&quot;0&quot; volume=&quot;1&quot;&gt;&#10;        &lt;audio channels=&quot;2&quot; format=&quot;fltp&quot; sampleRate=&quot;44100&quot;/&gt;&#10;      &lt;/audioTrack&gt;&#10;      &lt;audioTrack muted=&quot;false&quot; name=&quot;outro&quot; resource=&quot;48408f7d&quot; slideId=&quot;{062B1B3C-59EE-457A-A0D5-B3EBD53337B9}&quot; startTime=&quot;0&quot; stepIndex=&quot;0&quot; volume=&quot;1&quot;&gt;&#10;        &lt;audio channels=&quot;2&quot; format=&quot;fltp&quot; sampleRate=&quot;44100&quot;/&gt;&#10;      &lt;/audioTrack&gt;&#10;      &lt;audioTrack muted=&quot;false&quot; name=&quot;Text-to-speech clip — Audio  1&quot; resource=&quot;ea5553de&quot; slideId=&quot;{D0A7CFCA-03D7-458A-AA3A-37275B55E56F}&quot; startTime=&quot;0&quot; stepIndex=&quot;0&quot; volume=&quot;1&quot;&gt;&#10;        &lt;audio channels=&quot;2&quot; format=&quot;fltp&quot; sampleRate=&quot;48000&quot;/&gt;&#10;      &lt;/audioTrack&gt;&#10;      &lt;audioTrack muted=&quot;false&quot; name=&quot;Text-to-speech clip — Audio  2&quot; resource=&quot;fe08a83a&quot; slideId=&quot;{8871BA9E-87B6-4D5F-9DDB-F4A902480409}&quot; startTime=&quot;0&quot; stepIndex=&quot;0&quot; volume=&quot;1&quot;&gt;&#10;        &lt;audio channels=&quot;2&quot; format=&quot;fltp&quot; sampleRate=&quot;48000&quot;/&gt;&#10;      &lt;/audioTrack&gt;&#10;      &lt;audioTrack muted=&quot;false&quot; name=&quot;Text-to-speech clip — Audio  3&quot; resource=&quot;845bdcc3&quot; slideId=&quot;{18E288F3-873B-4E5A-BF50-185C92079651}&quot; startTime=&quot;0&quot; stepIndex=&quot;0&quot; volume=&quot;1&quot;&gt;&#10;        &lt;audio channels=&quot;2&quot; format=&quot;fltp&quot; sampleRate=&quot;48000&quot;/&gt;&#10;      &lt;/audioTrack&gt;&#10;      &lt;audioTrack muted=&quot;false&quot; name=&quot;Text-to-speech clip — Audio  4&quot; resource=&quot;bb25e57b&quot; slideId=&quot;{B1E2D81B-8C65-4AA2-90B7-65B38A89558C}&quot; startTime=&quot;0&quot; stepIndex=&quot;0&quot; volume=&quot;1&quot;&gt;&#10;        &lt;audio channels=&quot;2&quot; format=&quot;fltp&quot; sampleRate=&quot;48000&quot;/&gt;&#10;      &lt;/audioTrack&gt;&#10;      &lt;audioTrack muted=&quot;false&quot; name=&quot;Text-to-speech clip — Audio  5&quot; resource=&quot;dba78eb4&quot; slideId=&quot;{F7C6FC9F-B7EE-4E8A-84A7-14D9EEB45C75}&quot; startTime=&quot;0&quot; stepIndex=&quot;0&quot; volume=&quot;1&quot;&gt;&#10;        &lt;audio channels=&quot;2&quot; format=&quot;fltp&quot; sampleRate=&quot;48000&quot;/&gt;&#10;      &lt;/audioTrack&gt;&#10;      &lt;audioTrack muted=&quot;false&quot; name=&quot;Text-to-speech clip — Audio  6&quot; resource=&quot;50bc910a&quot; slideId=&quot;{84E845DA-A471-48C0-AF50-AE8F3327A23F}&quot; startTime=&quot;0&quot; stepIndex=&quot;0&quot; volume=&quot;1&quot;&gt;&#10;        &lt;audio channels=&quot;2&quot; format=&quot;fltp&quot; sampleRate=&quot;48000&quot;/&gt;&#10;      &lt;/audioTrack&gt;&#10;      &lt;audioTrack muted=&quot;false&quot; name=&quot;Text-to-speech clip — Audio  7&quot; resource=&quot;76659bdc&quot; slideId=&quot;{D0A3FEFB-61AF-41F6-8711-5AD5DE00762C}&quot; startTime=&quot;0&quot; stepIndex=&quot;0&quot; volume=&quot;1&quot;&gt;&#10;        &lt;audio channels=&quot;2&quot; format=&quot;fltp&quot; sampleRate=&quot;48000&quot;/&gt;&#10;      &lt;/audioTrack&gt;&#10;      &lt;audioTrack muted=&quot;false&quot; name=&quot;Text-to-speech clip — Audio  8&quot; resource=&quot;dca97899&quot; slideId=&quot;{55FE7124-25B9-4BD4-8F9F-DE87B2041314}&quot; startTime=&quot;0&quot; stepIndex=&quot;0&quot; volume=&quot;1&quot;&gt;&#10;        &lt;audio channels=&quot;2&quot; format=&quot;fltp&quot; sampleRate=&quot;48000&quot;/&gt;&#10;      &lt;/audioTrack&gt;&#10;      &lt;audioTrack muted=&quot;false&quot; name=&quot;Text-to-speech clip — Audio  9&quot; resource=&quot;01461c4f&quot; slideId=&quot;{F006720A-49B0-49AA-807C-8E634E148436}&quot; startTime=&quot;0&quot; stepIndex=&quot;0&quot; volume=&quot;1&quot;&gt;&#10;        &lt;audio channels=&quot;2&quot; format=&quot;fltp&quot; sampleRate=&quot;48000&quot;/&gt;&#10;      &lt;/audioTrack&gt;&#10;      &lt;audioTrack muted=&quot;false&quot; name=&quot;Text-to-speech clip — Audio  10&quot; resource=&quot;6ee57800&quot; slideId=&quot;{35956B96-9DDD-428D-BFF7-F7F7652219E3}&quot; startTime=&quot;0&quot; stepIndex=&quot;0&quot; volume=&quot;1&quot;&gt;&#10;        &lt;audio channels=&quot;2&quot; format=&quot;fltp&quot; sampleRate=&quot;48000&quot;/&gt;&#10;      &lt;/audioTrack&gt;&#10;      &lt;audioTrack muted=&quot;false&quot; name=&quot;Text-to-speech clip — Audio  11&quot; resource=&quot;5f6501b9&quot; slideId=&quot;{8C87D418-F9C1-4501-B567-19007BA1185D}&quot; startTime=&quot;0&quot; stepIndex=&quot;0&quot; volume=&quot;1&quot;&gt;&#10;        &lt;audio channels=&quot;2&quot; format=&quot;fltp&quot; sampleRate=&quot;48000&quot;/&gt;&#10;      &lt;/audioTrack&gt;&#10;      &lt;audioTrack muted=&quot;false&quot; name=&quot;Text-to-speech clip — Audio  12&quot; resource=&quot;7710587a&quot; slideId=&quot;{4EE3A55C-1BE5-49D9-A9C7-02832D1DD550}&quot; startTime=&quot;0&quot; stepIndex=&quot;0&quot; volume=&quot;1&quot;&gt;&#10;        &lt;audio channels=&quot;2&quot; format=&quot;fltp&quot; sampleRate=&quot;48000&quot;/&gt;&#10;      &lt;/audioTrack&gt;&#10;      &lt;audioTrack muted=&quot;false&quot; name=&quot;Text-to-speech clip — Audio  13&quot; resource=&quot;d39506cc&quot; slideId=&quot;{3C2AD7C5-91B6-4306-9663-89BE2EF56516}&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8g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yB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IF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yB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IF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yB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8gXlUlBOzImkAAABuAAAAHAAAAHVuaXZlcnNhbC9sb2NhbF9zZXR0aW5ncy54bWwNzDEOgzAMQNGdU1jeKe3WgcDGVpbSA1jERZEcG5GA4PZk+8PTb/szChy8pWDq8PV4IrDO5oMuDn/TUL8RUib1JKbsUA2h76pWbCb5cs4FJliFLt4mjiUyjxSLHHYRqOFTXv/AHpuuugFQSwMEFAACAAgAvIF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8g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vIF5VAairqlyBgAAJhkAAB0AAAAAAAAAAQAAAAAA4BEAAHVuaXZlcnNhbC9jb21tb25fbWVzc2FnZXMubG5nUEsBAgAAFAACAAgAvIF5VBUeYBujAAAAfwEAAC4AAAAAAAAAAQAAAAAAjRgAAHVuaXZlcnNhbC9wbGF5YmFja19hbmRfbmF2aWdhdGlvbl9zZXR0aW5ncy54bWxQSwECAAAUAAIACAC8gXlUWYGOgVEEAADcFQAAJwAAAAAAAAABAAAAAAB8GQAAdW5pdmVyc2FsL2ZsYXNoX3B1Ymxpc2hpbmdfc2V0dGluZ3MueG1sUEsBAgAAFAACAAgAvIF5VKHTgU6GAwAA4AwAACEAAAAAAAAAAQAAAAAAEh4AAHVuaXZlcnNhbC9mbGFzaF9za2luX3NldHRpbmdzLnhtbFBLAQIAABQAAgAIALyBeVSRShrPTAQAAGYVAAAmAAAAAAAAAAEAAAAAANchAAB1bml2ZXJzYWwvaHRtbF9wdWJsaXNoaW5nX3NldHRpbmdzLnhtbFBLAQIAABQAAgAIALyBeVTrTeKpwwEAAIsGAAAhAAAAAAAAAAEAAAAAAGcmAAB1bml2ZXJzYWwvaHRtbF9za2luX3NldHRpbmdzLmpzb25QSwECAAAUAAIACAC8gXlUlBOzImkAAABuAAAAHAAAAAAAAAABAAAAAABpKAAAdW5pdmVyc2FsL2xvY2FsX3NldHRpbmdzLnhtbFBLAQIAABQAAgAIALyBeVQ01LntjxMAANo5AAAXAAAAAAAAAAAAAAAAAAwpAAB1bml2ZXJzYWwvdW5pdmVyc2FsLnBuZ1BLAQIAABQAAgAIALyB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3. Interpreting a map data table&quot;,&quot;onlineDestinationFolderId&quot;:&quot;7b9e6e80-7ad4-11ec-beb2-9e6b77446f5e&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64743E0-4576-4686-89BA-A9BB85595946}:335"/>
  <p:tag name="ISPRING_SLIDE_ID_2" val="{D0A3FEFB-61AF-41F6-8711-5AD5DE00762C}"/>
  <p:tag name="GENSWF_ADVANCE_TIME" val="1.50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4D561FB-9CBE-49B3-935B-35ACCC54F164}:336"/>
  <p:tag name="ISPRING_SLIDE_ID_2" val="{55FE7124-25B9-4BD4-8F9F-DE87B2041314}"/>
  <p:tag name="GENSWF_ADVANCE_TIME" val="1.860"/>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60ACCC0-C9D9-4699-84AD-AC23ECB9A21F}:337"/>
  <p:tag name="ISPRING_SLIDE_ID_2" val="{F006720A-49B0-49AA-807C-8E634E148436}"/>
  <p:tag name="GENSWF_ADVANCE_TIME" val="3.890"/>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DAC42B8-8C52-4DCC-B077-9680160F0195}:338"/>
  <p:tag name="ISPRING_SLIDE_ID_2" val="{35956B96-9DDD-428D-BFF7-F7F7652219E3}"/>
  <p:tag name="GENSWF_ADVANCE_TIME" val="3.44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592606-EB87-44A4-BA46-6A89E53E9575}:339"/>
  <p:tag name="ISPRING_SLIDE_ID_2" val="{8C87D418-F9C1-4501-B567-19007BA1185D}"/>
  <p:tag name="GENSWF_ADVANCE_TIME" val="12.7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2A1549B-5FDE-4DBF-AC98-8D38EDB62707}:328"/>
  <p:tag name="GENSWF_ADVANCE_TIME" val="32.300"/>
  <p:tag name="ISPRING_SLIDE_ID_2" val="{4E0863E4-2DA1-4E26-8F07-62B8D7CD86D6}"/>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91FDB93-5FD4-4C8E-9FCA-8E8CD47AE41C}:329"/>
  <p:tag name="ISPRING_SLIDE_ID_2" val="{4EE3A55C-1BE5-49D9-A9C7-02832D1DD550}"/>
  <p:tag name="GENSWF_ADVANCE_TIME" val="36.239"/>
  <p:tag name="TIMING" val="|5.664|4.091|4.781|4.453|2.59|3.207|8.137"/>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8893B8C-C4A3-42EF-A07E-A446F06F3111}:330"/>
  <p:tag name="GENSWF_ADVANCE_TIME" val="28.000"/>
  <p:tag name="ISPRING_SLIDE_ID_2" val="{C52CB01B-3BE4-4CEF-B80B-D092DC5ADD2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C2AD7C5-91B6-4306-9663-89BE2EF56516}"/>
  <p:tag name="GENSWF_ADVANCE_TIME" val="15.744"/>
  <p:tag name="TIMING" val="|1.173|6.771|1.263|1.956"/>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62B1B3C-59EE-457A-A0D5-B3EBD53337B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742A04E-F9A6-4C60-B8CC-BD809FD1810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D0A7CFCA-03D7-458A-AA3A-37275B55E56F}"/>
  <p:tag name="GENSWF_ADVANCE_TIME" val="19.393"/>
  <p:tag name="TIMING" val="|6.126|1.876|1.392|2.19|2.996|2.35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CB0614B-F975-4DF2-A209-4A9AB5EAE648}:331"/>
  <p:tag name="ISPRING_SLIDE_ID_2" val="{8871BA9E-87B6-4D5F-9DDB-F4A902480409}"/>
  <p:tag name="GENSWF_ADVANCE_TIME" val="6.09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782F0E0-48F3-4E16-99D7-DFC5F6A28B12}:327"/>
  <p:tag name="GENSWF_ADVANCE_TIME" val="58.000"/>
  <p:tag name="ISPRING_SLIDE_ID_2" val="{C68A14E1-689F-4AFC-B97C-93247CB8AEB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ISPRING_SLIDE_ID_2" val="{18E288F3-873B-4E5A-BF50-185C92079651}"/>
  <p:tag name="GENSWF_ADVANCE_TIME" val="29.958"/>
  <p:tag name="TIMING" val="|0.638|3.479|3.456|2.777|5.175|13.623"/>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6445B6C-5468-486E-ACD4-18673FECC47A}:332"/>
  <p:tag name="ISPRING_SLIDE_ID_2" val="{B1E2D81B-8C65-4AA2-90B7-65B38A89558C}"/>
  <p:tag name="GENSWF_ADVANCE_TIME" val="8.074"/>
  <p:tag name="TIMING" val="|1.142|6.249"/>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89D423A-F193-41E8-8237-EC2C5D82428C}:333"/>
  <p:tag name="ISPRING_SLIDE_ID_2" val="{F7C6FC9F-B7EE-4E8A-84A7-14D9EEB45C75}"/>
  <p:tag name="GENSWF_ADVANCE_TIME" val="20.737"/>
  <p:tag name="TIMING" val="|1.27|7.948|4.849"/>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8239049-FB88-40BC-B31E-7EBC4409E88B}:334"/>
  <p:tag name="ISPRING_SLIDE_ID_2" val="{84E845DA-A471-48C0-AF50-AE8F3327A23F}"/>
  <p:tag name="GENSWF_ADVANCE_TIME" val="14.814"/>
  <p:tag name="TIMING" val="|3.158|7.69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9585</TotalTime>
  <Words>836</Words>
  <Application>Microsoft Macintosh PowerPoint</Application>
  <PresentationFormat>Widescreen</PresentationFormat>
  <Paragraphs>37</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4.2.3. Interpreting a map data table</dc:title>
  <dc:subject>elearning</dc:subject>
  <dc:creator>Alejandra Avila</dc:creator>
  <cp:lastModifiedBy>Simona Sekerova</cp:lastModifiedBy>
  <cp:revision>549</cp:revision>
  <cp:lastPrinted>2021-06-09T13:32:46Z</cp:lastPrinted>
  <dcterms:created xsi:type="dcterms:W3CDTF">2021-02-03T12:41:27Z</dcterms:created>
  <dcterms:modified xsi:type="dcterms:W3CDTF">2023-09-19T05:52:53Z</dcterms:modified>
</cp:coreProperties>
</file>